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Nuni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bold.fntdata"/><Relationship Id="rId16" Type="http://schemas.openxmlformats.org/officeDocument/2006/relationships/font" Target="fonts/Nunito-regular.fntdata"/><Relationship Id="rId5" Type="http://schemas.openxmlformats.org/officeDocument/2006/relationships/notesMaster" Target="notesMasters/notesMaster1.xml"/><Relationship Id="rId19" Type="http://schemas.openxmlformats.org/officeDocument/2006/relationships/font" Target="fonts/Nunito-boldItalic.fntdata"/><Relationship Id="rId6" Type="http://schemas.openxmlformats.org/officeDocument/2006/relationships/slide" Target="slides/slide1.xml"/><Relationship Id="rId18"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9afa3d6e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9afa3d6e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8ba3e799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88ba3e799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27000" rtl="0" algn="l">
              <a:lnSpc>
                <a:spcPct val="115000"/>
              </a:lnSpc>
              <a:spcBef>
                <a:spcPts val="0"/>
              </a:spcBef>
              <a:spcAft>
                <a:spcPts val="0"/>
              </a:spcAft>
              <a:buSzPts val="1600"/>
              <a:buNone/>
            </a:pPr>
            <a:r>
              <a:rPr lang="en-CA" sz="1000">
                <a:latin typeface="Calibri"/>
                <a:ea typeface="Calibri"/>
                <a:cs typeface="Calibri"/>
                <a:sym typeface="Calibri"/>
              </a:rPr>
              <a:t>HNCEA successfully attained CIINO funding with your member contributions.  HNCEA was able to leverage 90 cents on the dollar for a total grant of $510,000 for a $566,000 project. </a:t>
            </a:r>
            <a:endParaRPr sz="1000">
              <a:latin typeface="Calibri"/>
              <a:ea typeface="Calibri"/>
              <a:cs typeface="Calibri"/>
              <a:sym typeface="Calibri"/>
            </a:endParaRPr>
          </a:p>
          <a:p>
            <a:pPr indent="-292100" lvl="0" marL="457200" rtl="0" algn="l">
              <a:lnSpc>
                <a:spcPct val="115000"/>
              </a:lnSpc>
              <a:spcBef>
                <a:spcPts val="0"/>
              </a:spcBef>
              <a:spcAft>
                <a:spcPts val="0"/>
              </a:spcAft>
              <a:buClr>
                <a:schemeClr val="dk2"/>
              </a:buClr>
              <a:buSzPts val="1000"/>
              <a:buFont typeface="Calibri"/>
              <a:buChar char="●"/>
            </a:pPr>
            <a:r>
              <a:rPr lang="en-CA" sz="1000">
                <a:latin typeface="Calibri"/>
                <a:ea typeface="Calibri"/>
                <a:cs typeface="Calibri"/>
                <a:sym typeface="Calibri"/>
              </a:rPr>
              <a:t>The  project allows for 2 economic development officers until 2023. Emilie is located in the Blind River office and Aaron is in the Johnson office. We also meet and work at satellite office spaces available from our membership communities.</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Char char="●"/>
            </a:pPr>
            <a:r>
              <a:rPr lang="en-CA" sz="1000">
                <a:latin typeface="Calibri"/>
                <a:ea typeface="Calibri"/>
                <a:cs typeface="Calibri"/>
                <a:sym typeface="Calibri"/>
              </a:rPr>
              <a:t>Our work plan is built around the FedNor deliverables which are gone into in further details in your handout</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Char char="●"/>
            </a:pPr>
            <a:r>
              <a:rPr lang="en-CA" sz="1000">
                <a:latin typeface="Calibri"/>
                <a:ea typeface="Calibri"/>
                <a:cs typeface="Calibri"/>
                <a:sym typeface="Calibri"/>
              </a:rPr>
              <a:t>The deliverables being addressed in the first 12 month work plan are:</a:t>
            </a:r>
            <a:endParaRPr sz="1000">
              <a:latin typeface="Calibri"/>
              <a:ea typeface="Calibri"/>
              <a:cs typeface="Calibri"/>
              <a:sym typeface="Calibri"/>
            </a:endParaRPr>
          </a:p>
          <a:p>
            <a:pPr indent="-292100" lvl="1" marL="914400" rtl="0" algn="l">
              <a:lnSpc>
                <a:spcPct val="115000"/>
              </a:lnSpc>
              <a:spcBef>
                <a:spcPts val="0"/>
              </a:spcBef>
              <a:spcAft>
                <a:spcPts val="0"/>
              </a:spcAft>
              <a:buClr>
                <a:srgbClr val="000000"/>
              </a:buClr>
              <a:buSzPts val="1000"/>
              <a:buFont typeface="Calibri"/>
              <a:buChar char="○"/>
            </a:pPr>
            <a:r>
              <a:rPr lang="en-CA" sz="1000">
                <a:latin typeface="Calibri"/>
                <a:ea typeface="Calibri"/>
                <a:cs typeface="Calibri"/>
                <a:sym typeface="Calibri"/>
              </a:rPr>
              <a:t>Record keeping, First Nation and municipal relations, local target sectors, Hosting Workshops, Workforce Development, and Communication</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CA" sz="1000">
                <a:latin typeface="Calibri"/>
                <a:ea typeface="Calibri"/>
                <a:cs typeface="Calibri"/>
                <a:sym typeface="Calibri"/>
              </a:rPr>
              <a:t>Assist with implementing business opportunities in the agriculture sector as identified by the HNCEA sector group</a:t>
            </a:r>
            <a:endParaRPr sz="1000">
              <a:latin typeface="Calibri"/>
              <a:ea typeface="Calibri"/>
              <a:cs typeface="Calibri"/>
              <a:sym typeface="Calibri"/>
            </a:endParaRPr>
          </a:p>
          <a:p>
            <a:pPr indent="-292100" lvl="1" marL="914400" rtl="0" algn="l">
              <a:lnSpc>
                <a:spcPct val="80000"/>
              </a:lnSpc>
              <a:spcBef>
                <a:spcPts val="0"/>
              </a:spcBef>
              <a:spcAft>
                <a:spcPts val="0"/>
              </a:spcAft>
              <a:buClr>
                <a:srgbClr val="000000"/>
              </a:buClr>
              <a:buSzPts val="1000"/>
              <a:buFont typeface="Calibri"/>
              <a:buChar char="○"/>
            </a:pPr>
            <a:r>
              <a:rPr lang="en-CA" sz="1000">
                <a:latin typeface="Calibri"/>
                <a:ea typeface="Calibri"/>
                <a:cs typeface="Calibri"/>
                <a:sym typeface="Calibri"/>
              </a:rPr>
              <a:t>Buy local, produce to market, regional value chain support such as a abatoire and address current challenges</a:t>
            </a:r>
            <a:endParaRPr sz="1000">
              <a:latin typeface="Calibri"/>
              <a:ea typeface="Calibri"/>
              <a:cs typeface="Calibri"/>
              <a:sym typeface="Calibri"/>
            </a:endParaRPr>
          </a:p>
          <a:p>
            <a:pPr indent="-292100" lvl="1" marL="914400" rtl="0" algn="l">
              <a:lnSpc>
                <a:spcPct val="80000"/>
              </a:lnSpc>
              <a:spcBef>
                <a:spcPts val="0"/>
              </a:spcBef>
              <a:spcAft>
                <a:spcPts val="0"/>
              </a:spcAft>
              <a:buClr>
                <a:srgbClr val="000000"/>
              </a:buClr>
              <a:buSzPts val="1000"/>
              <a:buFont typeface="Calibri"/>
              <a:buChar char="○"/>
            </a:pPr>
            <a:r>
              <a:rPr lang="en-CA" sz="1000">
                <a:latin typeface="Calibri"/>
                <a:ea typeface="Calibri"/>
                <a:cs typeface="Calibri"/>
                <a:sym typeface="Calibri"/>
              </a:rPr>
              <a:t>Work with RAIN regarding a Agri-Food Open for Business</a:t>
            </a:r>
            <a:endParaRPr sz="1000">
              <a:latin typeface="Calibri"/>
              <a:ea typeface="Calibri"/>
              <a:cs typeface="Calibri"/>
              <a:sym typeface="Calibri"/>
            </a:endParaRPr>
          </a:p>
          <a:p>
            <a:pPr indent="-292100" lvl="1" marL="914400" rtl="0" algn="l">
              <a:lnSpc>
                <a:spcPct val="80000"/>
              </a:lnSpc>
              <a:spcBef>
                <a:spcPts val="0"/>
              </a:spcBef>
              <a:spcAft>
                <a:spcPts val="0"/>
              </a:spcAft>
              <a:buClr>
                <a:srgbClr val="000000"/>
              </a:buClr>
              <a:buSzPts val="1000"/>
              <a:buFont typeface="Calibri"/>
              <a:buChar char="○"/>
            </a:pPr>
            <a:r>
              <a:rPr lang="en-CA" sz="1000">
                <a:latin typeface="Calibri"/>
                <a:ea typeface="Calibri"/>
                <a:cs typeface="Calibri"/>
                <a:sym typeface="Calibri"/>
              </a:rPr>
              <a:t>Fall agriculture sector forum – had a reschedule the planned spring event because of Covid</a:t>
            </a:r>
            <a:endParaRPr sz="1000">
              <a:latin typeface="Calibri"/>
              <a:ea typeface="Calibri"/>
              <a:cs typeface="Calibri"/>
              <a:sym typeface="Calibri"/>
            </a:endParaRPr>
          </a:p>
          <a:p>
            <a:pPr indent="-228600" lvl="1" marL="914400" rtl="0" algn="l">
              <a:lnSpc>
                <a:spcPct val="95000"/>
              </a:lnSpc>
              <a:spcBef>
                <a:spcPts val="0"/>
              </a:spcBef>
              <a:spcAft>
                <a:spcPts val="0"/>
              </a:spcAft>
              <a:buNone/>
            </a:pPr>
            <a:r>
              <a:t/>
            </a:r>
            <a:endParaRPr sz="1000">
              <a:latin typeface="Calibri"/>
              <a:ea typeface="Calibri"/>
              <a:cs typeface="Calibri"/>
              <a:sym typeface="Calibri"/>
            </a:endParaRPr>
          </a:p>
          <a:p>
            <a:pPr indent="0" lvl="0" marL="0" rtl="0" algn="l">
              <a:lnSpc>
                <a:spcPct val="95000"/>
              </a:lnSpc>
              <a:spcBef>
                <a:spcPts val="0"/>
              </a:spcBef>
              <a:spcAft>
                <a:spcPts val="0"/>
              </a:spcAft>
              <a:buNone/>
            </a:pPr>
            <a:r>
              <a:rPr lang="en-CA" sz="1000">
                <a:latin typeface="Calibri"/>
                <a:ea typeface="Calibri"/>
                <a:cs typeface="Calibri"/>
                <a:sym typeface="Calibri"/>
              </a:rPr>
              <a:t>Assist in initiating business and product development activities in the tourism sector </a:t>
            </a:r>
            <a:endParaRPr sz="1000">
              <a:latin typeface="Calibri"/>
              <a:ea typeface="Calibri"/>
              <a:cs typeface="Calibri"/>
              <a:sym typeface="Calibri"/>
            </a:endParaRPr>
          </a:p>
          <a:p>
            <a:pPr indent="-292100" lvl="1" marL="914400" rtl="0" algn="l">
              <a:lnSpc>
                <a:spcPct val="95000"/>
              </a:lnSpc>
              <a:spcBef>
                <a:spcPts val="0"/>
              </a:spcBef>
              <a:spcAft>
                <a:spcPts val="0"/>
              </a:spcAft>
              <a:buClr>
                <a:srgbClr val="000000"/>
              </a:buClr>
              <a:buSzPts val="1000"/>
              <a:buFont typeface="Calibri"/>
              <a:buChar char="○"/>
            </a:pPr>
            <a:r>
              <a:rPr lang="en-CA" sz="1000">
                <a:latin typeface="Calibri"/>
                <a:ea typeface="Calibri"/>
                <a:cs typeface="Calibri"/>
                <a:sym typeface="Calibri"/>
              </a:rPr>
              <a:t>Presently working on a developmental plan for local businesses to assess their market readiness and address new trends in the tourism sector.</a:t>
            </a:r>
            <a:endParaRPr sz="1000">
              <a:latin typeface="Calibri"/>
              <a:ea typeface="Calibri"/>
              <a:cs typeface="Calibri"/>
              <a:sym typeface="Calibri"/>
            </a:endParaRPr>
          </a:p>
          <a:p>
            <a:pPr indent="-292100" lvl="1" marL="914400" rtl="0" algn="l">
              <a:lnSpc>
                <a:spcPct val="95000"/>
              </a:lnSpc>
              <a:spcBef>
                <a:spcPts val="0"/>
              </a:spcBef>
              <a:spcAft>
                <a:spcPts val="0"/>
              </a:spcAft>
              <a:buClr>
                <a:srgbClr val="000000"/>
              </a:buClr>
              <a:buSzPts val="1000"/>
              <a:buFont typeface="Calibri"/>
              <a:buChar char="○"/>
            </a:pPr>
            <a:r>
              <a:rPr i="1" lang="en-CA" sz="1000">
                <a:latin typeface="Calibri"/>
                <a:ea typeface="Calibri"/>
                <a:cs typeface="Calibri"/>
                <a:sym typeface="Calibri"/>
              </a:rPr>
              <a:t>Aaron, talk about the tourism and the need to work with the amazing tourism partners - build the content to sell the town, projects to build bridges between the land initiatives and campaigns and the water initiatives and  campaigns working seamlessly to prompt the best of both to each other.  Show your graphic as a great first step of knowing the players, knowing what each brings to the table could be the springboard project with similar messaging.</a:t>
            </a:r>
            <a:endParaRPr sz="1000">
              <a:latin typeface="Calibri"/>
              <a:ea typeface="Calibri"/>
              <a:cs typeface="Calibri"/>
              <a:sym typeface="Calibri"/>
            </a:endParaRPr>
          </a:p>
          <a:p>
            <a:pPr indent="-292100" lvl="1" marL="914400" rtl="0" algn="l">
              <a:lnSpc>
                <a:spcPct val="95000"/>
              </a:lnSpc>
              <a:spcBef>
                <a:spcPts val="0"/>
              </a:spcBef>
              <a:spcAft>
                <a:spcPts val="0"/>
              </a:spcAft>
              <a:buClr>
                <a:srgbClr val="000000"/>
              </a:buClr>
              <a:buSzPts val="1000"/>
              <a:buFont typeface="Calibri"/>
              <a:buChar char="○"/>
            </a:pPr>
            <a:r>
              <a:rPr i="1" lang="en-CA" sz="1000">
                <a:latin typeface="Calibri"/>
                <a:ea typeface="Calibri"/>
                <a:cs typeface="Calibri"/>
                <a:sym typeface="Calibri"/>
              </a:rPr>
              <a:t>Strocking with boom camp trails, golf course – tourism partnerships and packaging.</a:t>
            </a:r>
            <a:endParaRPr sz="1000">
              <a:latin typeface="Calibri"/>
              <a:ea typeface="Calibri"/>
              <a:cs typeface="Calibri"/>
              <a:sym typeface="Calibri"/>
            </a:endParaRPr>
          </a:p>
          <a:p>
            <a:pPr indent="-292100" lvl="1" marL="914400" rtl="0" algn="l">
              <a:lnSpc>
                <a:spcPct val="95000"/>
              </a:lnSpc>
              <a:spcBef>
                <a:spcPts val="0"/>
              </a:spcBef>
              <a:spcAft>
                <a:spcPts val="0"/>
              </a:spcAft>
              <a:buClr>
                <a:srgbClr val="000000"/>
              </a:buClr>
              <a:buSzPts val="1000"/>
              <a:buFont typeface="Calibri"/>
              <a:buChar char="○"/>
            </a:pPr>
            <a:r>
              <a:rPr i="1" lang="en-CA" sz="1000">
                <a:latin typeface="Calibri"/>
                <a:ea typeface="Calibri"/>
                <a:cs typeface="Calibri"/>
                <a:sym typeface="Calibri"/>
              </a:rPr>
              <a:t>Developing agri-tourism strategies in the region in partnership with Buy Algoma Buy Local</a:t>
            </a:r>
            <a:endParaRPr sz="1000">
              <a:latin typeface="Calibri"/>
              <a:ea typeface="Calibri"/>
              <a:cs typeface="Calibri"/>
              <a:sym typeface="Calibri"/>
            </a:endParaRPr>
          </a:p>
          <a:p>
            <a:pPr indent="-292100" lvl="1" marL="914400" rtl="0" algn="l">
              <a:lnSpc>
                <a:spcPct val="95000"/>
              </a:lnSpc>
              <a:spcBef>
                <a:spcPts val="0"/>
              </a:spcBef>
              <a:spcAft>
                <a:spcPts val="0"/>
              </a:spcAft>
              <a:buClr>
                <a:srgbClr val="000000"/>
              </a:buClr>
              <a:buSzPts val="1000"/>
              <a:buFont typeface="Calibri"/>
              <a:buChar char="○"/>
            </a:pPr>
            <a:r>
              <a:rPr lang="en-CA" sz="1000">
                <a:latin typeface="Calibri"/>
                <a:ea typeface="Calibri"/>
                <a:cs typeface="Calibri"/>
                <a:sym typeface="Calibri"/>
              </a:rPr>
              <a:t>Planning a virtual town hall for tourism operators as well as businesses dependent on tourism to share concerns and plan a  </a:t>
            </a:r>
            <a:r>
              <a:rPr lang="en-CA" sz="1000">
                <a:highlight>
                  <a:srgbClr val="FFFF00"/>
                </a:highlight>
                <a:latin typeface="Calibri"/>
                <a:ea typeface="Calibri"/>
                <a:cs typeface="Calibri"/>
                <a:sym typeface="Calibri"/>
              </a:rPr>
              <a:t>xxxxx</a:t>
            </a:r>
            <a:r>
              <a:rPr lang="en-CA" sz="1000">
                <a:latin typeface="Calibri"/>
                <a:ea typeface="Calibri"/>
                <a:cs typeface="Calibri"/>
                <a:sym typeface="Calibri"/>
              </a:rPr>
              <a:t>. </a:t>
            </a:r>
            <a:endParaRPr sz="1000">
              <a:latin typeface="Calibri"/>
              <a:ea typeface="Calibri"/>
              <a:cs typeface="Calibri"/>
              <a:sym typeface="Calibri"/>
            </a:endParaRPr>
          </a:p>
          <a:p>
            <a:pPr indent="-292100" lvl="1" marL="914400" rtl="0" algn="l">
              <a:lnSpc>
                <a:spcPct val="95000"/>
              </a:lnSpc>
              <a:spcBef>
                <a:spcPts val="0"/>
              </a:spcBef>
              <a:spcAft>
                <a:spcPts val="0"/>
              </a:spcAft>
              <a:buClr>
                <a:srgbClr val="000000"/>
              </a:buClr>
              <a:buSzPts val="1000"/>
              <a:buFont typeface="Calibri"/>
              <a:buChar char="○"/>
            </a:pPr>
            <a:r>
              <a:rPr lang="en-CA" sz="1000">
                <a:latin typeface="Calibri"/>
                <a:ea typeface="Calibri"/>
                <a:cs typeface="Calibri"/>
                <a:sym typeface="Calibri"/>
              </a:rPr>
              <a:t>Organizing meetings with tourism operators and businesses dependent on tourism to help develop local marketing products</a:t>
            </a:r>
            <a:endParaRPr sz="1000">
              <a:latin typeface="Calibri"/>
              <a:ea typeface="Calibri"/>
              <a:cs typeface="Calibri"/>
              <a:sym typeface="Calibri"/>
            </a:endParaRPr>
          </a:p>
          <a:p>
            <a:pPr indent="-292100" lvl="1" marL="914400" rtl="0" algn="l">
              <a:lnSpc>
                <a:spcPct val="95000"/>
              </a:lnSpc>
              <a:spcBef>
                <a:spcPts val="0"/>
              </a:spcBef>
              <a:spcAft>
                <a:spcPts val="0"/>
              </a:spcAft>
              <a:buClr>
                <a:srgbClr val="000000"/>
              </a:buClr>
              <a:buSzPts val="1000"/>
              <a:buFont typeface="Calibri"/>
              <a:buChar char="○"/>
            </a:pPr>
            <a:r>
              <a:rPr lang="en-CA" sz="1000">
                <a:latin typeface="Calibri"/>
                <a:ea typeface="Calibri"/>
                <a:cs typeface="Calibri"/>
                <a:sym typeface="Calibri"/>
              </a:rPr>
              <a:t>Working with Destination Northern Ontario and the Algoma Kinniwabi Travel Association (AKTA) to develop and market local tourism products and marketing materials; and to offer training and capacity development locally</a:t>
            </a:r>
            <a:endParaRPr sz="1000">
              <a:latin typeface="Calibri"/>
              <a:ea typeface="Calibri"/>
              <a:cs typeface="Calibri"/>
              <a:sym typeface="Calibri"/>
            </a:endParaRPr>
          </a:p>
          <a:p>
            <a:pPr indent="0" lvl="0" marL="146050" rtl="0" algn="l">
              <a:lnSpc>
                <a:spcPct val="95000"/>
              </a:lnSpc>
              <a:spcBef>
                <a:spcPts val="0"/>
              </a:spcBef>
              <a:spcAft>
                <a:spcPts val="0"/>
              </a:spcAft>
              <a:buClr>
                <a:srgbClr val="000000"/>
              </a:buClr>
              <a:buSzPts val="1300"/>
              <a:buFont typeface="Arial"/>
              <a:buNone/>
            </a:pPr>
            <a:r>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CA" sz="1000">
                <a:latin typeface="Calibri"/>
                <a:ea typeface="Calibri"/>
                <a:cs typeface="Calibri"/>
                <a:sym typeface="Calibri"/>
              </a:rPr>
              <a:t>We understand that investment readiness requires a collaborative and that the communities in our region benefit from economic growth in their neighbours. </a:t>
            </a:r>
            <a:endParaRPr sz="1000">
              <a:latin typeface="Calibri"/>
              <a:ea typeface="Calibri"/>
              <a:cs typeface="Calibri"/>
              <a:sym typeface="Calibri"/>
            </a:endParaRPr>
          </a:p>
          <a:p>
            <a:pPr indent="0" lvl="0" marL="0" rtl="0" algn="l">
              <a:lnSpc>
                <a:spcPct val="115000"/>
              </a:lnSpc>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CA" sz="1000">
                <a:latin typeface="Calibri"/>
                <a:ea typeface="Calibri"/>
                <a:cs typeface="Calibri"/>
                <a:sym typeface="Calibri"/>
              </a:rPr>
              <a:t>We will be beginning the investment readiness plan and attractions strategy by reaching out to members and working with them to complete the Government of Ontario’s Investment Readiness Test. Invitations for participation to be in the next 2 weeks and plan on completing the exercise with our member communities by the end of July. From this test we hope to get a better picture of how prepared our communities are for investors so that we can build a regional investment attraction strategy. </a:t>
            </a:r>
            <a:endParaRPr sz="1000">
              <a:latin typeface="Calibri"/>
              <a:ea typeface="Calibri"/>
              <a:cs typeface="Calibri"/>
              <a:sym typeface="Calibri"/>
            </a:endParaRPr>
          </a:p>
          <a:p>
            <a:pPr indent="0" lvl="0" marL="0" rtl="0" algn="l">
              <a:lnSpc>
                <a:spcPct val="115000"/>
              </a:lnSpc>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CA" sz="1000">
                <a:latin typeface="Calibri"/>
                <a:ea typeface="Calibri"/>
                <a:cs typeface="Calibri"/>
                <a:sym typeface="Calibri"/>
              </a:rPr>
              <a:t>We built a HNCEA website with business directories broken out by sector with links to our member community home pages.  This also supports the local community businesses.  The website is almost ready, we are still ‘debugging’ and ‘fine tuning’ the site, we are hoping to have a soft launch next week</a:t>
            </a:r>
            <a:endParaRPr sz="1000">
              <a:latin typeface="Calibri"/>
              <a:ea typeface="Calibri"/>
              <a:cs typeface="Calibri"/>
              <a:sym typeface="Calibri"/>
            </a:endParaRPr>
          </a:p>
          <a:p>
            <a:pPr indent="0" lvl="0" marL="0" rtl="0" algn="l">
              <a:lnSpc>
                <a:spcPct val="115000"/>
              </a:lnSpc>
              <a:spcBef>
                <a:spcPts val="0"/>
              </a:spcBef>
              <a:spcAft>
                <a:spcPts val="0"/>
              </a:spcAft>
              <a:buNone/>
            </a:pPr>
            <a:r>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CA" sz="1000">
                <a:latin typeface="Calibri"/>
                <a:ea typeface="Calibri"/>
                <a:cs typeface="Calibri"/>
                <a:sym typeface="Calibri"/>
              </a:rPr>
              <a:t>There are significant demographic trends that will affect local businesses and the communities and  the Covid situation has changed the workforce and our understanding of it.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CA" sz="1000">
                <a:latin typeface="Calibri"/>
                <a:ea typeface="Calibri"/>
                <a:cs typeface="Calibri"/>
                <a:sym typeface="Calibri"/>
              </a:rPr>
              <a:t>Initial discussions have taken place and it has been determined that a workforce attraction and retention project will be more effective when we are able to work face to face with partners. In the meantime, a virtual town hall for tourism and service sector businesses is being planned in partnership with AWIC. </a:t>
            </a:r>
            <a:endParaRPr sz="1000">
              <a:latin typeface="Calibri"/>
              <a:ea typeface="Calibri"/>
              <a:cs typeface="Calibri"/>
              <a:sym typeface="Calibri"/>
            </a:endParaRPr>
          </a:p>
          <a:p>
            <a:pPr indent="0" lvl="0" marL="0" rtl="0" algn="l">
              <a:lnSpc>
                <a:spcPct val="95000"/>
              </a:lnSpc>
              <a:spcBef>
                <a:spcPts val="0"/>
              </a:spcBef>
              <a:spcAft>
                <a:spcPts val="0"/>
              </a:spcAft>
              <a:buNone/>
            </a:pPr>
            <a:r>
              <a:t/>
            </a:r>
            <a:endParaRPr sz="1000">
              <a:latin typeface="Calibri"/>
              <a:ea typeface="Calibri"/>
              <a:cs typeface="Calibri"/>
              <a:sym typeface="Calibri"/>
            </a:endParaRPr>
          </a:p>
          <a:p>
            <a:pPr indent="0" lvl="0" marL="0" rtl="0" algn="l">
              <a:lnSpc>
                <a:spcPct val="95000"/>
              </a:lnSpc>
              <a:spcBef>
                <a:spcPts val="0"/>
              </a:spcBef>
              <a:spcAft>
                <a:spcPts val="0"/>
              </a:spcAft>
              <a:buNone/>
            </a:pPr>
            <a:r>
              <a:rPr lang="en-CA" sz="1000">
                <a:latin typeface="Calibri"/>
                <a:ea typeface="Calibri"/>
                <a:cs typeface="Calibri"/>
                <a:sym typeface="Calibri"/>
              </a:rPr>
              <a:t>Training services and workshops </a:t>
            </a:r>
            <a:endParaRPr sz="1000">
              <a:latin typeface="Calibri"/>
              <a:ea typeface="Calibri"/>
              <a:cs typeface="Calibri"/>
              <a:sym typeface="Calibri"/>
            </a:endParaRPr>
          </a:p>
          <a:p>
            <a:pPr indent="0" lvl="0" marL="0" rtl="0" algn="l">
              <a:lnSpc>
                <a:spcPct val="115000"/>
              </a:lnSpc>
              <a:spcBef>
                <a:spcPts val="0"/>
              </a:spcBef>
              <a:spcAft>
                <a:spcPts val="0"/>
              </a:spcAft>
              <a:buNone/>
            </a:pPr>
            <a:r>
              <a:rPr lang="en-CA" sz="1000">
                <a:latin typeface="Calibri"/>
                <a:ea typeface="Calibri"/>
                <a:cs typeface="Calibri"/>
                <a:sym typeface="Calibri"/>
              </a:rPr>
              <a:t>We are working with regional resources to  organize training and workshops The project we submitted an application for CAP funding with a workshop component.  Online training webinars will focus on e-business readiness, customer experience, e-Marketing and supporting businesses in creating an e-Commerce platform.</a:t>
            </a:r>
            <a:endParaRPr sz="1000">
              <a:latin typeface="Calibri"/>
              <a:ea typeface="Calibri"/>
              <a:cs typeface="Calibri"/>
              <a:sym typeface="Calibri"/>
            </a:endParaRPr>
          </a:p>
          <a:p>
            <a:pPr indent="0" lvl="0" marL="0" rtl="0" algn="l">
              <a:lnSpc>
                <a:spcPct val="115000"/>
              </a:lnSpc>
              <a:spcBef>
                <a:spcPts val="0"/>
              </a:spcBef>
              <a:spcAft>
                <a:spcPts val="0"/>
              </a:spcAft>
              <a:buNone/>
            </a:pPr>
            <a:r>
              <a:t/>
            </a:r>
            <a:endParaRPr sz="1000">
              <a:latin typeface="Calibri"/>
              <a:ea typeface="Calibri"/>
              <a:cs typeface="Calibri"/>
              <a:sym typeface="Calibri"/>
            </a:endParaRPr>
          </a:p>
          <a:p>
            <a:pPr indent="0" lvl="0" marL="0" rtl="0" algn="l">
              <a:lnSpc>
                <a:spcPct val="95000"/>
              </a:lnSpc>
              <a:spcBef>
                <a:spcPts val="0"/>
              </a:spcBef>
              <a:spcAft>
                <a:spcPts val="0"/>
              </a:spcAft>
              <a:buClr>
                <a:srgbClr val="000000"/>
              </a:buClr>
              <a:buSzPts val="1300"/>
              <a:buFont typeface="Arial"/>
              <a:buNone/>
            </a:pPr>
            <a:r>
              <a:t/>
            </a:r>
            <a:endParaRPr sz="1315">
              <a:solidFill>
                <a:schemeClr val="dk2"/>
              </a:solidFill>
              <a:latin typeface="Calibri"/>
              <a:ea typeface="Calibri"/>
              <a:cs typeface="Calibri"/>
              <a:sym typeface="Calibri"/>
            </a:endParaRPr>
          </a:p>
          <a:p>
            <a:pPr indent="-228600" lvl="0" marL="457200" rtl="0" algn="l">
              <a:lnSpc>
                <a:spcPct val="95000"/>
              </a:lnSpc>
              <a:spcBef>
                <a:spcPts val="0"/>
              </a:spcBef>
              <a:spcAft>
                <a:spcPts val="0"/>
              </a:spcAft>
              <a:buClr>
                <a:srgbClr val="000000"/>
              </a:buClr>
              <a:buSzPts val="1300"/>
              <a:buFont typeface="Arial"/>
              <a:buNone/>
            </a:pPr>
            <a:r>
              <a:t/>
            </a:r>
            <a:endParaRPr sz="1315">
              <a:solidFill>
                <a:schemeClr val="dk2"/>
              </a:solidFill>
              <a:latin typeface="Calibri"/>
              <a:ea typeface="Calibri"/>
              <a:cs typeface="Calibri"/>
              <a:sym typeface="Calibri"/>
            </a:endParaRPr>
          </a:p>
          <a:p>
            <a:pPr indent="0" lvl="0" marL="0" rtl="0" algn="l">
              <a:spcBef>
                <a:spcPts val="0"/>
              </a:spcBef>
              <a:spcAft>
                <a:spcPts val="0"/>
              </a:spcAft>
              <a:buNone/>
            </a:pPr>
            <a:r>
              <a:t/>
            </a:r>
            <a:endParaRPr/>
          </a:p>
        </p:txBody>
      </p:sp>
      <p:sp>
        <p:nvSpPr>
          <p:cNvPr id="157" name="Google Shape;157;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000000"/>
              </a:buClr>
              <a:buSzPts val="1000"/>
              <a:buFont typeface="Calibri"/>
              <a:buChar char="●"/>
            </a:pPr>
            <a:r>
              <a:rPr lang="en-CA" sz="1000">
                <a:latin typeface="Calibri"/>
                <a:ea typeface="Calibri"/>
                <a:cs typeface="Calibri"/>
                <a:sym typeface="Calibri"/>
              </a:rPr>
              <a:t>Although Broadband is not covered under our contract with FedNor, we felt as though it is an important component of economic development in the north and is a significant infrastructure project that supports our member communities and our HNCEA population.</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Char char="●"/>
            </a:pPr>
            <a:r>
              <a:rPr lang="en-CA" sz="1000">
                <a:latin typeface="Calibri"/>
                <a:ea typeface="Calibri"/>
                <a:cs typeface="Calibri"/>
                <a:sym typeface="Calibri"/>
              </a:rPr>
              <a:t>In November of 2019, a Broadband Task Group (BTG) was put together by HNCEA to explore options regarding broadband funding that had just been released by the CRTC. The BTG worked collaborative with the Sault Ste Marie Innovation Centre (SSMIC) to utilize their technical expertise.  </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Char char="●"/>
            </a:pPr>
            <a:r>
              <a:rPr lang="en-CA" sz="1000">
                <a:latin typeface="Calibri"/>
                <a:ea typeface="Calibri"/>
                <a:cs typeface="Calibri"/>
                <a:sym typeface="Calibri"/>
              </a:rPr>
              <a:t>The BTG put out an RFP for service providers to help them get a better idea of what would be required to meet the minimum CRTC requirements of 50mbps/10mbps across the entire Huron North region. </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Char char="●"/>
            </a:pPr>
            <a:r>
              <a:rPr lang="en-CA" sz="1000">
                <a:latin typeface="Calibri"/>
                <a:ea typeface="Calibri"/>
                <a:cs typeface="Calibri"/>
                <a:sym typeface="Calibri"/>
              </a:rPr>
              <a:t>In February of 2020, 2 proposals were received in response to the RFP. The proposals received highlighted the infrastructure needs and the cost.  As well, the technical assessment from SSMIC determined that the technology needed was not readily or easily available. </a:t>
            </a:r>
            <a:endParaRPr sz="1000">
              <a:latin typeface="Calibri"/>
              <a:ea typeface="Calibri"/>
              <a:cs typeface="Calibri"/>
              <a:sym typeface="Calibri"/>
            </a:endParaRPr>
          </a:p>
          <a:p>
            <a:pPr indent="-292100" lvl="0" marL="457200" rtl="0" algn="l">
              <a:lnSpc>
                <a:spcPct val="115000"/>
              </a:lnSpc>
              <a:spcBef>
                <a:spcPts val="0"/>
              </a:spcBef>
              <a:spcAft>
                <a:spcPts val="0"/>
              </a:spcAft>
              <a:buClr>
                <a:srgbClr val="000000"/>
              </a:buClr>
              <a:buSzPts val="1000"/>
              <a:buFont typeface="Calibri"/>
              <a:buChar char="●"/>
            </a:pPr>
            <a:r>
              <a:rPr lang="en-CA" sz="1000">
                <a:latin typeface="Calibri"/>
                <a:ea typeface="Calibri"/>
                <a:cs typeface="Calibri"/>
                <a:sym typeface="Calibri"/>
              </a:rPr>
              <a:t>The proposals also demonstrated that a Broadband project is a multi million dollar project.  It was not feasible in February to attain within 6 to 8 weeks a financial and project commitment from our municipalities and FN.  The financial commitment will be significant and there will be a need to inform and communities of the technology – this a task that requires project planning and could not be done within weeks in March. </a:t>
            </a:r>
            <a:endParaRPr sz="1000"/>
          </a:p>
        </p:txBody>
      </p:sp>
      <p:sp>
        <p:nvSpPr>
          <p:cNvPr id="163" name="Google Shape;163;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000000"/>
              </a:buClr>
              <a:buSzPts val="1000"/>
              <a:buFont typeface="Calibri"/>
              <a:buChar char="●"/>
            </a:pPr>
            <a:r>
              <a:t/>
            </a:r>
            <a:endParaRPr sz="1000"/>
          </a:p>
        </p:txBody>
      </p:sp>
      <p:sp>
        <p:nvSpPr>
          <p:cNvPr id="169" name="Google Shape;16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8ba3e79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8ba3e79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2"/>
          <p:cNvGrpSpPr/>
          <p:nvPr/>
        </p:nvGrpSpPr>
        <p:grpSpPr>
          <a:xfrm>
            <a:off x="199149" y="4055652"/>
            <a:ext cx="2795413"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2"/>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11"/>
          <p:cNvGrpSpPr/>
          <p:nvPr/>
        </p:nvGrpSpPr>
        <p:grpSpPr>
          <a:xfrm>
            <a:off x="5959222" y="4119576"/>
            <a:ext cx="2520951"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11"/>
          <p:cNvGrpSpPr/>
          <p:nvPr/>
        </p:nvGrpSpPr>
        <p:grpSpPr>
          <a:xfrm>
            <a:off x="199149" y="2"/>
            <a:ext cx="2795413"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11"/>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1600"/>
              </a:spcBef>
              <a:spcAft>
                <a:spcPts val="0"/>
              </a:spcAft>
              <a:buSzPts val="1100"/>
              <a:buChar char="○"/>
              <a:defRPr/>
            </a:lvl2pPr>
            <a:lvl3pPr indent="-298450" lvl="2" marL="1371600" algn="ctr">
              <a:lnSpc>
                <a:spcPct val="115000"/>
              </a:lnSpc>
              <a:spcBef>
                <a:spcPts val="1600"/>
              </a:spcBef>
              <a:spcAft>
                <a:spcPts val="0"/>
              </a:spcAft>
              <a:buSzPts val="1100"/>
              <a:buChar char="■"/>
              <a:defRPr/>
            </a:lvl3pPr>
            <a:lvl4pPr indent="-298450" lvl="3" marL="1828800" algn="ctr">
              <a:lnSpc>
                <a:spcPct val="115000"/>
              </a:lnSpc>
              <a:spcBef>
                <a:spcPts val="1600"/>
              </a:spcBef>
              <a:spcAft>
                <a:spcPts val="0"/>
              </a:spcAft>
              <a:buSzPts val="1100"/>
              <a:buChar char="●"/>
              <a:defRPr/>
            </a:lvl4pPr>
            <a:lvl5pPr indent="-298450" lvl="4" marL="2286000" algn="ctr">
              <a:lnSpc>
                <a:spcPct val="115000"/>
              </a:lnSpc>
              <a:spcBef>
                <a:spcPts val="1600"/>
              </a:spcBef>
              <a:spcAft>
                <a:spcPts val="0"/>
              </a:spcAft>
              <a:buSzPts val="1100"/>
              <a:buChar char="○"/>
              <a:defRPr/>
            </a:lvl5pPr>
            <a:lvl6pPr indent="-298450" lvl="5" marL="2743200" algn="ctr">
              <a:lnSpc>
                <a:spcPct val="115000"/>
              </a:lnSpc>
              <a:spcBef>
                <a:spcPts val="1600"/>
              </a:spcBef>
              <a:spcAft>
                <a:spcPts val="0"/>
              </a:spcAft>
              <a:buSzPts val="1100"/>
              <a:buChar char="■"/>
              <a:defRPr/>
            </a:lvl6pPr>
            <a:lvl7pPr indent="-298450" lvl="6" marL="3200400" algn="ctr">
              <a:lnSpc>
                <a:spcPct val="115000"/>
              </a:lnSpc>
              <a:spcBef>
                <a:spcPts val="1600"/>
              </a:spcBef>
              <a:spcAft>
                <a:spcPts val="0"/>
              </a:spcAft>
              <a:buSzPts val="1100"/>
              <a:buChar char="●"/>
              <a:defRPr/>
            </a:lvl7pPr>
            <a:lvl8pPr indent="-298450" lvl="7" marL="3657600" algn="ctr">
              <a:lnSpc>
                <a:spcPct val="115000"/>
              </a:lnSpc>
              <a:spcBef>
                <a:spcPts val="1600"/>
              </a:spcBef>
              <a:spcAft>
                <a:spcPts val="0"/>
              </a:spcAft>
              <a:buSzPts val="1100"/>
              <a:buChar char="○"/>
              <a:defRPr/>
            </a:lvl8pPr>
            <a:lvl9pPr indent="-298450" lvl="8" marL="4114800" algn="ctr">
              <a:lnSpc>
                <a:spcPct val="115000"/>
              </a:lnSpc>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7" name="Shape 37"/>
        <p:cNvGrpSpPr/>
        <p:nvPr/>
      </p:nvGrpSpPr>
      <p:grpSpPr>
        <a:xfrm>
          <a:off x="0" y="0"/>
          <a:ext cx="0" cy="0"/>
          <a:chOff x="0" y="0"/>
          <a:chExt cx="0" cy="0"/>
        </a:xfrm>
      </p:grpSpPr>
      <p:sp>
        <p:nvSpPr>
          <p:cNvPr id="38" name="Google Shape;38;p3"/>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3"/>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43" name="Google Shape;43;p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4" name="Shape 44"/>
        <p:cNvGrpSpPr/>
        <p:nvPr/>
      </p:nvGrpSpPr>
      <p:grpSpPr>
        <a:xfrm>
          <a:off x="0" y="0"/>
          <a:ext cx="0" cy="0"/>
          <a:chOff x="0" y="0"/>
          <a:chExt cx="0" cy="0"/>
        </a:xfrm>
      </p:grpSpPr>
      <p:sp>
        <p:nvSpPr>
          <p:cNvPr id="45" name="Google Shape;45;p4"/>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4"/>
          <p:cNvGrpSpPr/>
          <p:nvPr/>
        </p:nvGrpSpPr>
        <p:grpSpPr>
          <a:xfrm>
            <a:off x="5594190" y="3961115"/>
            <a:ext cx="2910144" cy="1182340"/>
            <a:chOff x="6917201" y="0"/>
            <a:chExt cx="2227777" cy="863400"/>
          </a:xfrm>
        </p:grpSpPr>
        <p:sp>
          <p:nvSpPr>
            <p:cNvPr id="47" name="Google Shape;47;p4"/>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4"/>
          <p:cNvGrpSpPr/>
          <p:nvPr/>
        </p:nvGrpSpPr>
        <p:grpSpPr>
          <a:xfrm>
            <a:off x="199149" y="2"/>
            <a:ext cx="2795413" cy="1083308"/>
            <a:chOff x="6917201" y="0"/>
            <a:chExt cx="2227777" cy="863400"/>
          </a:xfrm>
        </p:grpSpPr>
        <p:sp>
          <p:nvSpPr>
            <p:cNvPr id="51" name="Google Shape;51;p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4"/>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7"/>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8"/>
          <p:cNvGrpSpPr/>
          <p:nvPr/>
        </p:nvGrpSpPr>
        <p:grpSpPr>
          <a:xfrm>
            <a:off x="5886353" y="1243"/>
            <a:ext cx="3257454"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8"/>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9"/>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0"/>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1600"/>
              </a:spcBef>
              <a:spcAft>
                <a:spcPts val="160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emilie.currie@hnce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689847" y="1679398"/>
            <a:ext cx="5764306" cy="144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800"/>
              <a:buNone/>
            </a:pPr>
            <a:r>
              <a:rPr b="1" lang="en-CA"/>
              <a:t>HNCEA</a:t>
            </a:r>
            <a:br>
              <a:rPr lang="en-CA"/>
            </a:br>
            <a:br>
              <a:rPr lang="en-CA" sz="2000"/>
            </a:br>
            <a:r>
              <a:rPr lang="en-CA" sz="2000"/>
              <a:t>The Huron North Community Economic Alliance is a regional, grassroots organization made up of communities along the north shore sharing a vision of growing economic prosperity.</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txBox="1"/>
          <p:nvPr>
            <p:ph type="title"/>
          </p:nvPr>
        </p:nvSpPr>
        <p:spPr>
          <a:xfrm>
            <a:off x="1820134" y="15778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CA" sz="4000"/>
              <a:t>Questions?</a:t>
            </a:r>
            <a:endParaRPr sz="4000"/>
          </a:p>
        </p:txBody>
      </p:sp>
      <p:sp>
        <p:nvSpPr>
          <p:cNvPr id="184" name="Google Shape;184;p22"/>
          <p:cNvSpPr txBox="1"/>
          <p:nvPr/>
        </p:nvSpPr>
        <p:spPr>
          <a:xfrm>
            <a:off x="644625" y="3733400"/>
            <a:ext cx="8071200" cy="10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85" name="Google Shape;185;p22"/>
          <p:cNvSpPr txBox="1"/>
          <p:nvPr/>
        </p:nvSpPr>
        <p:spPr>
          <a:xfrm>
            <a:off x="209400" y="3807075"/>
            <a:ext cx="2514000" cy="12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CA" sz="1700">
                <a:solidFill>
                  <a:schemeClr val="dk2"/>
                </a:solidFill>
                <a:latin typeface="Nunito"/>
                <a:ea typeface="Nunito"/>
                <a:cs typeface="Nunito"/>
                <a:sym typeface="Nunito"/>
              </a:rPr>
              <a:t>Contact us:</a:t>
            </a:r>
            <a:endParaRPr b="1" sz="1700">
              <a:solidFill>
                <a:schemeClr val="dk2"/>
              </a:solidFill>
              <a:latin typeface="Nunito"/>
              <a:ea typeface="Nunito"/>
              <a:cs typeface="Nunito"/>
              <a:sym typeface="Nunito"/>
            </a:endParaRPr>
          </a:p>
          <a:p>
            <a:pPr indent="0" lvl="0" marL="0" rtl="0" algn="ctr">
              <a:spcBef>
                <a:spcPts val="0"/>
              </a:spcBef>
              <a:spcAft>
                <a:spcPts val="0"/>
              </a:spcAft>
              <a:buNone/>
            </a:pPr>
            <a:r>
              <a:t/>
            </a:r>
            <a:endParaRPr b="1">
              <a:solidFill>
                <a:schemeClr val="dk2"/>
              </a:solidFill>
            </a:endParaRPr>
          </a:p>
          <a:p>
            <a:pPr indent="0" lvl="0" marL="0" rtl="0" algn="l">
              <a:spcBef>
                <a:spcPts val="0"/>
              </a:spcBef>
              <a:spcAft>
                <a:spcPts val="0"/>
              </a:spcAft>
              <a:buNone/>
            </a:pPr>
            <a:r>
              <a:rPr b="1" lang="en-CA" sz="1600">
                <a:solidFill>
                  <a:schemeClr val="dk2"/>
                </a:solidFill>
                <a:uFill>
                  <a:noFill/>
                </a:uFill>
                <a:latin typeface="Nunito"/>
                <a:ea typeface="Nunito"/>
                <a:cs typeface="Nunito"/>
                <a:sym typeface="Nunito"/>
                <a:hlinkClick r:id="rId3"/>
              </a:rPr>
              <a:t>emilie.currie@hncea.ca</a:t>
            </a:r>
            <a:endParaRPr b="1" sz="1600">
              <a:solidFill>
                <a:schemeClr val="dk2"/>
              </a:solidFill>
              <a:latin typeface="Nunito"/>
              <a:ea typeface="Nunito"/>
              <a:cs typeface="Nunito"/>
              <a:sym typeface="Nunito"/>
            </a:endParaRPr>
          </a:p>
          <a:p>
            <a:pPr indent="0" lvl="0" marL="0" rtl="0" algn="l">
              <a:spcBef>
                <a:spcPts val="0"/>
              </a:spcBef>
              <a:spcAft>
                <a:spcPts val="0"/>
              </a:spcAft>
              <a:buNone/>
            </a:pPr>
            <a:r>
              <a:rPr b="1" lang="en-CA" sz="1600">
                <a:solidFill>
                  <a:schemeClr val="dk2"/>
                </a:solidFill>
                <a:latin typeface="Nunito"/>
                <a:ea typeface="Nunito"/>
                <a:cs typeface="Nunito"/>
                <a:sym typeface="Nunito"/>
              </a:rPr>
              <a:t>aaron.millette@hncea.ca</a:t>
            </a:r>
            <a:endParaRPr b="1" sz="1600">
              <a:solidFill>
                <a:schemeClr val="dk2"/>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CA"/>
              <a:t>Brief Overview</a:t>
            </a:r>
            <a:endParaRPr/>
          </a:p>
        </p:txBody>
      </p:sp>
      <p:sp>
        <p:nvSpPr>
          <p:cNvPr id="134" name="Google Shape;134;p14"/>
          <p:cNvSpPr txBox="1"/>
          <p:nvPr>
            <p:ph idx="1" type="body"/>
          </p:nvPr>
        </p:nvSpPr>
        <p:spPr>
          <a:xfrm>
            <a:off x="819150" y="1656100"/>
            <a:ext cx="7505700" cy="24480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15000"/>
              </a:lnSpc>
              <a:spcBef>
                <a:spcPts val="0"/>
              </a:spcBef>
              <a:spcAft>
                <a:spcPts val="0"/>
              </a:spcAft>
              <a:buSzPts val="1500"/>
              <a:buChar char="●"/>
            </a:pPr>
            <a:r>
              <a:rPr lang="en-CA" sz="2000"/>
              <a:t>Introductions</a:t>
            </a:r>
            <a:endParaRPr sz="2000"/>
          </a:p>
          <a:p>
            <a:pPr indent="-323850" lvl="0" marL="457200" marR="0" rtl="0" algn="l">
              <a:lnSpc>
                <a:spcPct val="115000"/>
              </a:lnSpc>
              <a:spcBef>
                <a:spcPts val="0"/>
              </a:spcBef>
              <a:spcAft>
                <a:spcPts val="0"/>
              </a:spcAft>
              <a:buSzPts val="1500"/>
              <a:buChar char="●"/>
            </a:pPr>
            <a:r>
              <a:rPr lang="en-CA" sz="2000"/>
              <a:t>Member listing</a:t>
            </a:r>
            <a:endParaRPr sz="2000"/>
          </a:p>
          <a:p>
            <a:pPr indent="-323850" lvl="0" marL="457200" marR="0" rtl="0" algn="l">
              <a:lnSpc>
                <a:spcPct val="115000"/>
              </a:lnSpc>
              <a:spcBef>
                <a:spcPts val="0"/>
              </a:spcBef>
              <a:spcAft>
                <a:spcPts val="0"/>
              </a:spcAft>
              <a:buSzPts val="1500"/>
              <a:buChar char="●"/>
            </a:pPr>
            <a:r>
              <a:rPr lang="en-CA" sz="2000"/>
              <a:t>Community Investment Initiative for Northern Ontario (CIINO) deliverables</a:t>
            </a:r>
            <a:endParaRPr sz="2000"/>
          </a:p>
          <a:p>
            <a:pPr indent="-323850" lvl="1" marL="914400" marR="0" rtl="0" algn="l">
              <a:lnSpc>
                <a:spcPct val="115000"/>
              </a:lnSpc>
              <a:spcBef>
                <a:spcPts val="0"/>
              </a:spcBef>
              <a:spcAft>
                <a:spcPts val="0"/>
              </a:spcAft>
              <a:buSzPts val="1500"/>
              <a:buChar char="○"/>
            </a:pPr>
            <a:r>
              <a:rPr lang="en-CA" sz="2000"/>
              <a:t>12 month work plan </a:t>
            </a:r>
            <a:endParaRPr sz="2000"/>
          </a:p>
          <a:p>
            <a:pPr indent="-323850" lvl="0" marL="457200" marR="0" rtl="0" algn="l">
              <a:lnSpc>
                <a:spcPct val="115000"/>
              </a:lnSpc>
              <a:spcBef>
                <a:spcPts val="0"/>
              </a:spcBef>
              <a:spcAft>
                <a:spcPts val="0"/>
              </a:spcAft>
              <a:buSzPts val="1500"/>
              <a:buChar char="●"/>
            </a:pPr>
            <a:r>
              <a:rPr lang="en-CA" sz="2000"/>
              <a:t>Update and EDO activities </a:t>
            </a:r>
            <a:endParaRPr sz="1700"/>
          </a:p>
          <a:p>
            <a:pPr indent="0" lvl="0" marL="457200" rtl="0" algn="l">
              <a:lnSpc>
                <a:spcPct val="115000"/>
              </a:lnSpc>
              <a:spcBef>
                <a:spcPts val="1600"/>
              </a:spcBef>
              <a:spcAft>
                <a:spcPts val="0"/>
              </a:spcAft>
              <a:buSzPts val="1300"/>
              <a:buNone/>
            </a:pPr>
            <a:r>
              <a:t/>
            </a:r>
            <a:endParaRPr>
              <a:highlight>
                <a:srgbClr val="FFF2CC"/>
              </a:highlight>
            </a:endParaRPr>
          </a:p>
          <a:p>
            <a:pPr indent="0" lvl="0" marL="457200" rtl="0" algn="l">
              <a:lnSpc>
                <a:spcPct val="115000"/>
              </a:lnSpc>
              <a:spcBef>
                <a:spcPts val="0"/>
              </a:spcBef>
              <a:spcAft>
                <a:spcPts val="0"/>
              </a:spcAft>
              <a:buSzPts val="1300"/>
              <a:buNone/>
            </a:pPr>
            <a:r>
              <a:t/>
            </a:r>
            <a:endParaRPr>
              <a:highlight>
                <a:srgbClr val="FFF2CC"/>
              </a:highlight>
            </a:endParaRPr>
          </a:p>
          <a:p>
            <a:pPr indent="0" lvl="0" marL="457200" rtl="0" algn="l">
              <a:lnSpc>
                <a:spcPct val="115000"/>
              </a:lnSpc>
              <a:spcBef>
                <a:spcPts val="0"/>
              </a:spcBef>
              <a:spcAft>
                <a:spcPts val="0"/>
              </a:spcAft>
              <a:buSzPts val="1300"/>
              <a:buNone/>
            </a:pPr>
            <a:r>
              <a:t/>
            </a:r>
            <a:endParaRPr sz="1100">
              <a:solidFill>
                <a:srgbClr val="222222"/>
              </a:solidFill>
              <a:highlight>
                <a:srgbClr val="FFFFFF"/>
              </a:highlight>
            </a:endParaRPr>
          </a:p>
          <a:p>
            <a:pPr indent="0" lvl="0" marL="457200" rtl="0" algn="l">
              <a:lnSpc>
                <a:spcPct val="115000"/>
              </a:lnSpc>
              <a:spcBef>
                <a:spcPts val="0"/>
              </a:spcBef>
              <a:spcAft>
                <a:spcPts val="1600"/>
              </a:spcAft>
              <a:buSzPts val="13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15"/>
          <p:cNvPicPr preferRelativeResize="0"/>
          <p:nvPr/>
        </p:nvPicPr>
        <p:blipFill rotWithShape="1">
          <a:blip r:embed="rId3">
            <a:alphaModFix/>
          </a:blip>
          <a:srcRect b="0" l="0" r="0" t="0"/>
          <a:stretch/>
        </p:blipFill>
        <p:spPr>
          <a:xfrm>
            <a:off x="5019173" y="845600"/>
            <a:ext cx="3305676" cy="1726150"/>
          </a:xfrm>
          <a:prstGeom prst="rect">
            <a:avLst/>
          </a:prstGeom>
          <a:noFill/>
          <a:ln>
            <a:noFill/>
          </a:ln>
        </p:spPr>
      </p:pic>
      <p:sp>
        <p:nvSpPr>
          <p:cNvPr id="140" name="Google Shape;140;p15"/>
          <p:cNvSpPr txBox="1"/>
          <p:nvPr>
            <p:ph type="title"/>
          </p:nvPr>
        </p:nvSpPr>
        <p:spPr>
          <a:xfrm>
            <a:off x="819150" y="504406"/>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CA"/>
              <a:t>Members</a:t>
            </a:r>
            <a:endParaRPr/>
          </a:p>
        </p:txBody>
      </p:sp>
      <p:sp>
        <p:nvSpPr>
          <p:cNvPr id="141" name="Google Shape;141;p15"/>
          <p:cNvSpPr txBox="1"/>
          <p:nvPr>
            <p:ph idx="1" type="body"/>
          </p:nvPr>
        </p:nvSpPr>
        <p:spPr>
          <a:xfrm>
            <a:off x="819152" y="979864"/>
            <a:ext cx="3305700" cy="3793800"/>
          </a:xfrm>
          <a:prstGeom prst="rect">
            <a:avLst/>
          </a:prstGeom>
          <a:solidFill>
            <a:schemeClr val="dk1"/>
          </a:solidFill>
          <a:ln cap="flat" cmpd="sng" w="25400">
            <a:solidFill>
              <a:srgbClr val="BABABA"/>
            </a:solidFill>
            <a:prstDash val="solid"/>
            <a:round/>
            <a:headEnd len="sm" w="sm" type="none"/>
            <a:tailEnd len="sm" w="sm" type="none"/>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Blind River</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Bruce Mines</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Elliot Lake</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Hilton Beach</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Huron Shores</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Jocelyn</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Johnson</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MacDonald, Meredith &amp; Aberdeen</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Mississauga FN</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Plummer Additional</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Serpent River FN</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Spanish</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Tarbutt</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The North Shore</a:t>
            </a:r>
            <a:br>
              <a:rPr lang="en-CA">
                <a:solidFill>
                  <a:schemeClr val="lt1"/>
                </a:solidFill>
                <a:latin typeface="Arial"/>
                <a:ea typeface="Arial"/>
                <a:cs typeface="Arial"/>
                <a:sym typeface="Arial"/>
              </a:rPr>
            </a:br>
            <a:r>
              <a:rPr lang="en-CA">
                <a:solidFill>
                  <a:schemeClr val="lt1"/>
                </a:solidFill>
                <a:latin typeface="Arial"/>
                <a:ea typeface="Arial"/>
                <a:cs typeface="Arial"/>
                <a:sym typeface="Arial"/>
              </a:rPr>
              <a:t>Thessalon, and</a:t>
            </a:r>
            <a:endParaRPr/>
          </a:p>
          <a:p>
            <a:pPr indent="0" lvl="0" marL="146050" rtl="0" algn="l">
              <a:lnSpc>
                <a:spcPct val="115000"/>
              </a:lnSpc>
              <a:spcBef>
                <a:spcPts val="0"/>
              </a:spcBef>
              <a:spcAft>
                <a:spcPts val="0"/>
              </a:spcAft>
              <a:buSzPts val="1300"/>
              <a:buNone/>
            </a:pPr>
            <a:r>
              <a:rPr lang="en-CA">
                <a:solidFill>
                  <a:schemeClr val="lt1"/>
                </a:solidFill>
                <a:latin typeface="Arial"/>
                <a:ea typeface="Arial"/>
                <a:cs typeface="Arial"/>
                <a:sym typeface="Arial"/>
              </a:rPr>
              <a:t>Thessalon FN</a:t>
            </a:r>
            <a:endParaRPr/>
          </a:p>
          <a:p>
            <a:pPr indent="0" lvl="0" marL="146050" rtl="0" algn="l">
              <a:lnSpc>
                <a:spcPct val="115000"/>
              </a:lnSpc>
              <a:spcBef>
                <a:spcPts val="0"/>
              </a:spcBef>
              <a:spcAft>
                <a:spcPts val="0"/>
              </a:spcAft>
              <a:buSzPts val="1300"/>
              <a:buNone/>
            </a:pPr>
            <a:r>
              <a:t/>
            </a:r>
            <a:endParaRPr/>
          </a:p>
        </p:txBody>
      </p:sp>
      <p:sp>
        <p:nvSpPr>
          <p:cNvPr id="142" name="Google Shape;142;p15"/>
          <p:cNvSpPr txBox="1"/>
          <p:nvPr/>
        </p:nvSpPr>
        <p:spPr>
          <a:xfrm>
            <a:off x="5183899" y="2991997"/>
            <a:ext cx="3075000" cy="13851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200 km east to west</a:t>
            </a:r>
            <a:endParaRPr/>
          </a:p>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Combined population of 33,153 </a:t>
            </a:r>
            <a:endParaRPr/>
          </a:p>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Land area 52, 000 sq km </a:t>
            </a:r>
            <a:endParaRPr/>
          </a:p>
          <a:p>
            <a:pPr indent="-285750" lvl="0" marL="285750" marR="0" rtl="0" algn="l">
              <a:lnSpc>
                <a:spcPct val="100000"/>
              </a:lnSpc>
              <a:spcBef>
                <a:spcPts val="0"/>
              </a:spcBef>
              <a:spcAft>
                <a:spcPts val="0"/>
              </a:spcAft>
              <a:buClr>
                <a:srgbClr val="000000"/>
              </a:buClr>
              <a:buSzPts val="1400"/>
              <a:buFont typeface="Arial"/>
              <a:buChar char="•"/>
            </a:pPr>
            <a:r>
              <a:rPr b="0" i="0" lang="en-CA" sz="1400" u="none" cap="none" strike="noStrike">
                <a:solidFill>
                  <a:srgbClr val="000000"/>
                </a:solidFill>
                <a:latin typeface="Arial"/>
                <a:ea typeface="Arial"/>
                <a:cs typeface="Arial"/>
                <a:sym typeface="Arial"/>
              </a:rPr>
              <a:t>According to MNRF, there are more moose per square km then people.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4180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CA"/>
              <a:t>HNCEA</a:t>
            </a:r>
            <a:endParaRPr/>
          </a:p>
        </p:txBody>
      </p:sp>
      <p:sp>
        <p:nvSpPr>
          <p:cNvPr id="148" name="Google Shape;148;p16"/>
          <p:cNvSpPr txBox="1"/>
          <p:nvPr>
            <p:ph idx="1" type="body"/>
          </p:nvPr>
        </p:nvSpPr>
        <p:spPr>
          <a:xfrm>
            <a:off x="819150" y="997858"/>
            <a:ext cx="7505700" cy="3291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CA" sz="1900"/>
              <a:t>Huron North Community Economic Alliance </a:t>
            </a:r>
            <a:endParaRPr sz="1900"/>
          </a:p>
          <a:p>
            <a:pPr indent="-317500" lvl="0" marL="457200" rtl="0" algn="l">
              <a:lnSpc>
                <a:spcPct val="115000"/>
              </a:lnSpc>
              <a:spcBef>
                <a:spcPts val="0"/>
              </a:spcBef>
              <a:spcAft>
                <a:spcPts val="0"/>
              </a:spcAft>
              <a:buSzPts val="1400"/>
              <a:buChar char="●"/>
            </a:pPr>
            <a:r>
              <a:rPr lang="en-CA" sz="1900"/>
              <a:t>Mission: to provide a regional and collaborative alliance that promotes economic growth of its communities by coordinating and implementing economic development projects</a:t>
            </a:r>
            <a:endParaRPr sz="1900"/>
          </a:p>
          <a:p>
            <a:pPr indent="-317500" lvl="0" marL="457200" rtl="0" algn="l">
              <a:lnSpc>
                <a:spcPct val="115000"/>
              </a:lnSpc>
              <a:spcBef>
                <a:spcPts val="0"/>
              </a:spcBef>
              <a:spcAft>
                <a:spcPts val="0"/>
              </a:spcAft>
              <a:buSzPts val="1400"/>
              <a:buChar char="●"/>
            </a:pPr>
            <a:r>
              <a:rPr lang="en-CA" sz="1900"/>
              <a:t>Vision: for our communities to work together for regional prosperity </a:t>
            </a:r>
            <a:endParaRPr sz="1900"/>
          </a:p>
          <a:p>
            <a:pPr indent="-317500" lvl="0" marL="457200" marR="0" rtl="0" algn="l">
              <a:lnSpc>
                <a:spcPct val="115000"/>
              </a:lnSpc>
              <a:spcBef>
                <a:spcPts val="0"/>
              </a:spcBef>
              <a:spcAft>
                <a:spcPts val="0"/>
              </a:spcAft>
              <a:buSzPts val="1400"/>
              <a:buChar char="●"/>
            </a:pPr>
            <a:r>
              <a:rPr lang="en-CA" sz="1900"/>
              <a:t>Objectives: identify regional needs, encourage and support existing organizations and opportunities, recognize and build on resources, address gaps and initiate, promote and manage regional economic initiatives, initiate and support local and regional self-determination</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288235"/>
            <a:ext cx="7505700" cy="11377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CA"/>
              <a:t>CIINO</a:t>
            </a:r>
            <a:endParaRPr/>
          </a:p>
        </p:txBody>
      </p:sp>
      <p:sp>
        <p:nvSpPr>
          <p:cNvPr id="154" name="Google Shape;154;p17"/>
          <p:cNvSpPr txBox="1"/>
          <p:nvPr>
            <p:ph idx="1" type="body"/>
          </p:nvPr>
        </p:nvSpPr>
        <p:spPr>
          <a:xfrm>
            <a:off x="819150" y="795131"/>
            <a:ext cx="7688356" cy="3785834"/>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Char char="●"/>
            </a:pPr>
            <a:r>
              <a:rPr lang="en-CA" sz="1900"/>
              <a:t>HNCEA attained CIINO funding with your member contributions.  </a:t>
            </a:r>
            <a:endParaRPr sz="1900"/>
          </a:p>
          <a:p>
            <a:pPr indent="-349250" lvl="0" marL="457200" rtl="0" algn="l">
              <a:lnSpc>
                <a:spcPct val="115000"/>
              </a:lnSpc>
              <a:spcBef>
                <a:spcPts val="0"/>
              </a:spcBef>
              <a:spcAft>
                <a:spcPts val="0"/>
              </a:spcAft>
              <a:buSzPts val="1900"/>
              <a:buChar char="●"/>
            </a:pPr>
            <a:r>
              <a:rPr lang="en-CA" sz="1900"/>
              <a:t>HNCEA leverages 90 cents on the dollar for a total grant of $510,000 for a $566,000 project. </a:t>
            </a:r>
            <a:endParaRPr sz="1900"/>
          </a:p>
          <a:p>
            <a:pPr indent="-349250" lvl="0" marL="457200" rtl="0" algn="l">
              <a:spcBef>
                <a:spcPts val="0"/>
              </a:spcBef>
              <a:spcAft>
                <a:spcPts val="0"/>
              </a:spcAft>
              <a:buSzPts val="1900"/>
              <a:buChar char="●"/>
            </a:pPr>
            <a:r>
              <a:rPr lang="en-CA" sz="1900"/>
              <a:t>The  project allows for 2 economic development officers until 2023.  </a:t>
            </a:r>
            <a:endParaRPr sz="1900"/>
          </a:p>
          <a:p>
            <a:pPr indent="-349250" lvl="0" marL="457200" rtl="0" algn="l">
              <a:lnSpc>
                <a:spcPct val="115000"/>
              </a:lnSpc>
              <a:spcBef>
                <a:spcPts val="0"/>
              </a:spcBef>
              <a:spcAft>
                <a:spcPts val="0"/>
              </a:spcAft>
              <a:buSzPts val="1900"/>
              <a:buChar char="●"/>
            </a:pPr>
            <a:r>
              <a:rPr lang="en-CA" sz="1900"/>
              <a:t>Our work plan is built around the FedNor deliverables</a:t>
            </a:r>
            <a:endParaRPr sz="1900"/>
          </a:p>
          <a:p>
            <a:pPr indent="-349250" lvl="0" marL="457200" rtl="0" algn="l">
              <a:lnSpc>
                <a:spcPct val="115000"/>
              </a:lnSpc>
              <a:spcBef>
                <a:spcPts val="0"/>
              </a:spcBef>
              <a:spcAft>
                <a:spcPts val="0"/>
              </a:spcAft>
              <a:buSzPts val="1900"/>
              <a:buChar char="●"/>
            </a:pPr>
            <a:r>
              <a:rPr lang="en-CA" sz="1900"/>
              <a:t>The deliverables in our current 12 month work plan are:</a:t>
            </a:r>
            <a:endParaRPr sz="1900"/>
          </a:p>
          <a:p>
            <a:pPr indent="-349250" lvl="1" marL="914400" rtl="0" algn="l">
              <a:lnSpc>
                <a:spcPct val="115000"/>
              </a:lnSpc>
              <a:spcBef>
                <a:spcPts val="0"/>
              </a:spcBef>
              <a:spcAft>
                <a:spcPts val="0"/>
              </a:spcAft>
              <a:buSzPts val="1900"/>
              <a:buChar char="○"/>
            </a:pPr>
            <a:r>
              <a:rPr lang="en-CA" sz="1900"/>
              <a:t>Record keeping, First Nation and municipal relations, local target sectors, Hosting Workshops, Workforce Development, and Communication</a:t>
            </a:r>
            <a:endParaRPr sz="1900"/>
          </a:p>
          <a:p>
            <a:pPr indent="0" lvl="0" marL="0" rtl="0" algn="l">
              <a:spcBef>
                <a:spcPts val="0"/>
              </a:spcBef>
              <a:spcAft>
                <a:spcPts val="0"/>
              </a:spcAft>
              <a:buNone/>
            </a:pPr>
            <a:r>
              <a:t/>
            </a:r>
            <a:endParaRPr sz="1900">
              <a:highlight>
                <a:srgbClr val="F4CCCC"/>
              </a:highlight>
            </a:endParaRPr>
          </a:p>
          <a:p>
            <a:pPr indent="0" lvl="0" marL="457200" rtl="0" algn="l">
              <a:lnSpc>
                <a:spcPct val="107916"/>
              </a:lnSpc>
              <a:spcBef>
                <a:spcPts val="1600"/>
              </a:spcBef>
              <a:spcAft>
                <a:spcPts val="0"/>
              </a:spcAft>
              <a:buSzPts val="13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352541"/>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CA"/>
              <a:t>CIINO deliverables and activities to date</a:t>
            </a:r>
            <a:endParaRPr/>
          </a:p>
        </p:txBody>
      </p:sp>
      <p:sp>
        <p:nvSpPr>
          <p:cNvPr id="160" name="Google Shape;160;p18"/>
          <p:cNvSpPr txBox="1"/>
          <p:nvPr>
            <p:ph idx="1" type="body"/>
          </p:nvPr>
        </p:nvSpPr>
        <p:spPr>
          <a:xfrm>
            <a:off x="819150" y="914960"/>
            <a:ext cx="7505700" cy="3875999"/>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SzPts val="2000"/>
              <a:buChar char="●"/>
            </a:pPr>
            <a:r>
              <a:rPr lang="en-CA" sz="2000"/>
              <a:t>Implementing Business Opportunities in Agriculture</a:t>
            </a:r>
            <a:endParaRPr sz="2000"/>
          </a:p>
          <a:p>
            <a:pPr indent="-355600" lvl="1" marL="914400" marR="0" rtl="0" algn="l">
              <a:lnSpc>
                <a:spcPct val="115000"/>
              </a:lnSpc>
              <a:spcBef>
                <a:spcPts val="0"/>
              </a:spcBef>
              <a:spcAft>
                <a:spcPts val="0"/>
              </a:spcAft>
              <a:buSzPts val="2000"/>
              <a:buChar char="○"/>
            </a:pPr>
            <a:r>
              <a:rPr lang="en-CA" sz="2000"/>
              <a:t>Sector meetings</a:t>
            </a:r>
            <a:endParaRPr sz="2000"/>
          </a:p>
          <a:p>
            <a:pPr indent="-355600" lvl="0" marL="457200" marR="0" rtl="0" algn="l">
              <a:lnSpc>
                <a:spcPct val="115000"/>
              </a:lnSpc>
              <a:spcBef>
                <a:spcPts val="0"/>
              </a:spcBef>
              <a:spcAft>
                <a:spcPts val="0"/>
              </a:spcAft>
              <a:buSzPts val="2000"/>
              <a:buChar char="●"/>
            </a:pPr>
            <a:r>
              <a:rPr lang="en-CA" sz="2000"/>
              <a:t>Business and product development in Tourism</a:t>
            </a:r>
            <a:endParaRPr sz="2000"/>
          </a:p>
          <a:p>
            <a:pPr indent="-355600" lvl="1" marL="914400" marR="0" rtl="0" algn="l">
              <a:lnSpc>
                <a:spcPct val="115000"/>
              </a:lnSpc>
              <a:spcBef>
                <a:spcPts val="0"/>
              </a:spcBef>
              <a:spcAft>
                <a:spcPts val="0"/>
              </a:spcAft>
              <a:buSzPts val="2000"/>
              <a:buChar char="○"/>
            </a:pPr>
            <a:r>
              <a:rPr lang="en-CA" sz="2000"/>
              <a:t>Sector meetings</a:t>
            </a:r>
            <a:endParaRPr sz="2000"/>
          </a:p>
          <a:p>
            <a:pPr indent="-355600" lvl="0" marL="457200" marR="0" rtl="0" algn="l">
              <a:lnSpc>
                <a:spcPct val="115000"/>
              </a:lnSpc>
              <a:spcBef>
                <a:spcPts val="0"/>
              </a:spcBef>
              <a:spcAft>
                <a:spcPts val="0"/>
              </a:spcAft>
              <a:buSzPts val="2000"/>
              <a:buChar char="●"/>
            </a:pPr>
            <a:r>
              <a:rPr lang="en-CA" sz="2000"/>
              <a:t>Developing community investment attraction strategy</a:t>
            </a:r>
            <a:endParaRPr sz="2000"/>
          </a:p>
          <a:p>
            <a:pPr indent="-355600" lvl="1" marL="914400" marR="0" rtl="0" algn="l">
              <a:lnSpc>
                <a:spcPct val="115000"/>
              </a:lnSpc>
              <a:spcBef>
                <a:spcPts val="0"/>
              </a:spcBef>
              <a:spcAft>
                <a:spcPts val="0"/>
              </a:spcAft>
              <a:buSzPts val="2000"/>
              <a:buChar char="○"/>
            </a:pPr>
            <a:r>
              <a:rPr lang="en-CA" sz="2000"/>
              <a:t>Investment Readiness Test for communities</a:t>
            </a:r>
            <a:endParaRPr sz="2000"/>
          </a:p>
          <a:p>
            <a:pPr indent="-355600" lvl="1" marL="914400" marR="0" rtl="0" algn="l">
              <a:lnSpc>
                <a:spcPct val="115000"/>
              </a:lnSpc>
              <a:spcBef>
                <a:spcPts val="0"/>
              </a:spcBef>
              <a:spcAft>
                <a:spcPts val="0"/>
              </a:spcAft>
              <a:buSzPts val="2000"/>
              <a:buChar char="○"/>
            </a:pPr>
            <a:r>
              <a:rPr lang="en-CA" sz="2000"/>
              <a:t>Website and business directory</a:t>
            </a:r>
            <a:endParaRPr sz="2000"/>
          </a:p>
          <a:p>
            <a:pPr indent="-355600" lvl="0" marL="457200" marR="0" rtl="0" algn="l">
              <a:lnSpc>
                <a:spcPct val="115000"/>
              </a:lnSpc>
              <a:spcBef>
                <a:spcPts val="0"/>
              </a:spcBef>
              <a:spcAft>
                <a:spcPts val="0"/>
              </a:spcAft>
              <a:buSzPts val="2000"/>
              <a:buChar char="●"/>
            </a:pPr>
            <a:r>
              <a:rPr lang="en-CA" sz="2000"/>
              <a:t>Workforce Development</a:t>
            </a:r>
            <a:endParaRPr sz="2000"/>
          </a:p>
          <a:p>
            <a:pPr indent="-355600" lvl="1" marL="914400" marR="0" rtl="0" algn="l">
              <a:lnSpc>
                <a:spcPct val="115000"/>
              </a:lnSpc>
              <a:spcBef>
                <a:spcPts val="0"/>
              </a:spcBef>
              <a:spcAft>
                <a:spcPts val="0"/>
              </a:spcAft>
              <a:buSzPts val="2000"/>
              <a:buChar char="○"/>
            </a:pPr>
            <a:r>
              <a:rPr lang="en-CA" sz="2000"/>
              <a:t>In collaboration with AWIC</a:t>
            </a:r>
            <a:endParaRPr sz="2000"/>
          </a:p>
          <a:p>
            <a:pPr indent="-355600" lvl="0" marL="457200" rtl="0" algn="l">
              <a:spcBef>
                <a:spcPts val="0"/>
              </a:spcBef>
              <a:spcAft>
                <a:spcPts val="0"/>
              </a:spcAft>
              <a:buSzPts val="2000"/>
              <a:buChar char="●"/>
            </a:pPr>
            <a:r>
              <a:rPr lang="en-CA" sz="2000"/>
              <a:t>Training services and workshops</a:t>
            </a:r>
            <a:endParaRPr sz="2000"/>
          </a:p>
          <a:p>
            <a:pPr indent="0" lvl="0" marL="457200" marR="0" rtl="0" algn="l">
              <a:lnSpc>
                <a:spcPct val="115000"/>
              </a:lnSpc>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819150" y="358582"/>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CA"/>
              <a:t>Additional projects:  Broadband</a:t>
            </a:r>
            <a:endParaRPr/>
          </a:p>
        </p:txBody>
      </p:sp>
      <p:sp>
        <p:nvSpPr>
          <p:cNvPr id="166" name="Google Shape;166;p19"/>
          <p:cNvSpPr txBox="1"/>
          <p:nvPr>
            <p:ph idx="1" type="body"/>
          </p:nvPr>
        </p:nvSpPr>
        <p:spPr>
          <a:xfrm>
            <a:off x="819150" y="1003852"/>
            <a:ext cx="7505700" cy="3434873"/>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CA" sz="2000"/>
              <a:t>Not covered under our contract with FedNor</a:t>
            </a:r>
            <a:endParaRPr sz="2000"/>
          </a:p>
          <a:p>
            <a:pPr indent="-355600" lvl="0" marL="457200" rtl="0" algn="l">
              <a:lnSpc>
                <a:spcPct val="115000"/>
              </a:lnSpc>
              <a:spcBef>
                <a:spcPts val="0"/>
              </a:spcBef>
              <a:spcAft>
                <a:spcPts val="0"/>
              </a:spcAft>
              <a:buSzPts val="2000"/>
              <a:buChar char="●"/>
            </a:pPr>
            <a:r>
              <a:rPr lang="en-CA" sz="2000"/>
              <a:t>A significant subject that supports member communities</a:t>
            </a:r>
            <a:endParaRPr sz="2000"/>
          </a:p>
          <a:p>
            <a:pPr indent="-355600" lvl="0" marL="457200" rtl="0" algn="l">
              <a:lnSpc>
                <a:spcPct val="115000"/>
              </a:lnSpc>
              <a:spcBef>
                <a:spcPts val="0"/>
              </a:spcBef>
              <a:spcAft>
                <a:spcPts val="0"/>
              </a:spcAft>
              <a:buSzPts val="2000"/>
              <a:buChar char="●"/>
            </a:pPr>
            <a:r>
              <a:rPr lang="en-CA" sz="2000"/>
              <a:t>Gaps have been emphasized by the pandemic</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rPr lang="en-CA" sz="2000"/>
              <a:t>HNCEA’s role:</a:t>
            </a:r>
            <a:endParaRPr sz="2000"/>
          </a:p>
          <a:p>
            <a:pPr indent="-355600" lvl="0" marL="457200" rtl="0" algn="l">
              <a:lnSpc>
                <a:spcPct val="115000"/>
              </a:lnSpc>
              <a:spcBef>
                <a:spcPts val="0"/>
              </a:spcBef>
              <a:spcAft>
                <a:spcPts val="0"/>
              </a:spcAft>
              <a:buSzPts val="2000"/>
              <a:buChar char="●"/>
            </a:pPr>
            <a:r>
              <a:rPr lang="en-CA" sz="2000"/>
              <a:t>Broadband Task Group</a:t>
            </a:r>
            <a:endParaRPr sz="2000"/>
          </a:p>
          <a:p>
            <a:pPr indent="-355600" lvl="0" marL="457200" rtl="0" algn="l">
              <a:lnSpc>
                <a:spcPct val="115000"/>
              </a:lnSpc>
              <a:spcBef>
                <a:spcPts val="0"/>
              </a:spcBef>
              <a:spcAft>
                <a:spcPts val="0"/>
              </a:spcAft>
              <a:buSzPts val="2000"/>
              <a:buChar char="●"/>
            </a:pPr>
            <a:r>
              <a:rPr lang="en-CA" sz="2000"/>
              <a:t>Broadband Advisory Committee</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819150" y="377688"/>
            <a:ext cx="7505700" cy="68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CA"/>
              <a:t>Building Partnerships</a:t>
            </a:r>
            <a:endParaRPr/>
          </a:p>
        </p:txBody>
      </p:sp>
      <p:sp>
        <p:nvSpPr>
          <p:cNvPr id="172" name="Google Shape;172;p20"/>
          <p:cNvSpPr txBox="1"/>
          <p:nvPr>
            <p:ph idx="1" type="body"/>
          </p:nvPr>
        </p:nvSpPr>
        <p:spPr>
          <a:xfrm>
            <a:off x="819150" y="1063488"/>
            <a:ext cx="7505700" cy="3375237"/>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SzPts val="2000"/>
              <a:buChar char="●"/>
            </a:pPr>
            <a:r>
              <a:rPr lang="en-CA" sz="2000"/>
              <a:t>Ensuring organizations are active in the area</a:t>
            </a:r>
            <a:endParaRPr sz="2000"/>
          </a:p>
          <a:p>
            <a:pPr indent="-355600" lvl="0" marL="457200" marR="0" rtl="0" algn="l">
              <a:lnSpc>
                <a:spcPct val="115000"/>
              </a:lnSpc>
              <a:spcBef>
                <a:spcPts val="0"/>
              </a:spcBef>
              <a:spcAft>
                <a:spcPts val="0"/>
              </a:spcAft>
              <a:buSzPts val="2000"/>
              <a:buChar char="●"/>
            </a:pPr>
            <a:r>
              <a:rPr lang="en-CA" sz="2000"/>
              <a:t>Working towards mutual goals for the region </a:t>
            </a:r>
            <a:endParaRPr sz="2000"/>
          </a:p>
          <a:p>
            <a:pPr indent="-355600" lvl="0" marL="457200" marR="0" rtl="0" algn="l">
              <a:lnSpc>
                <a:spcPct val="115000"/>
              </a:lnSpc>
              <a:spcBef>
                <a:spcPts val="0"/>
              </a:spcBef>
              <a:spcAft>
                <a:spcPts val="0"/>
              </a:spcAft>
              <a:buSzPts val="2000"/>
              <a:buChar char="●"/>
            </a:pPr>
            <a:r>
              <a:rPr lang="en-CA" sz="2000"/>
              <a:t>Examples:</a:t>
            </a:r>
            <a:endParaRPr sz="2000"/>
          </a:p>
          <a:p>
            <a:pPr indent="-355600" lvl="1" marL="914400" marR="0" rtl="0" algn="l">
              <a:lnSpc>
                <a:spcPct val="115000"/>
              </a:lnSpc>
              <a:spcBef>
                <a:spcPts val="0"/>
              </a:spcBef>
              <a:spcAft>
                <a:spcPts val="0"/>
              </a:spcAft>
              <a:buSzPts val="2000"/>
              <a:buChar char="○"/>
            </a:pPr>
            <a:r>
              <a:rPr lang="en-CA" sz="2000"/>
              <a:t>Sault Ste. Marie Innovation Centre</a:t>
            </a:r>
            <a:endParaRPr sz="2000"/>
          </a:p>
          <a:p>
            <a:pPr indent="-355600" lvl="1" marL="914400" marR="0" rtl="0" algn="l">
              <a:lnSpc>
                <a:spcPct val="115000"/>
              </a:lnSpc>
              <a:spcBef>
                <a:spcPts val="0"/>
              </a:spcBef>
              <a:spcAft>
                <a:spcPts val="0"/>
              </a:spcAft>
              <a:buSzPts val="2000"/>
              <a:buChar char="○"/>
            </a:pPr>
            <a:r>
              <a:rPr lang="en-CA" sz="2000"/>
              <a:t>Algoma Kinniwabi Travel </a:t>
            </a:r>
            <a:r>
              <a:rPr lang="en-CA" sz="2000"/>
              <a:t>Association</a:t>
            </a:r>
            <a:endParaRPr sz="2000"/>
          </a:p>
          <a:p>
            <a:pPr indent="-355600" lvl="1" marL="914400" marR="0" rtl="0" algn="l">
              <a:lnSpc>
                <a:spcPct val="115000"/>
              </a:lnSpc>
              <a:spcBef>
                <a:spcPts val="0"/>
              </a:spcBef>
              <a:spcAft>
                <a:spcPts val="0"/>
              </a:spcAft>
              <a:buSzPts val="2000"/>
              <a:buChar char="○"/>
            </a:pPr>
            <a:r>
              <a:rPr lang="en-CA" sz="2000"/>
              <a:t>Rural-Agri Innovation Centre</a:t>
            </a:r>
            <a:endParaRPr sz="2000"/>
          </a:p>
          <a:p>
            <a:pPr indent="-355600" lvl="1" marL="914400" marR="0" rtl="0" algn="l">
              <a:lnSpc>
                <a:spcPct val="115000"/>
              </a:lnSpc>
              <a:spcBef>
                <a:spcPts val="0"/>
              </a:spcBef>
              <a:spcAft>
                <a:spcPts val="0"/>
              </a:spcAft>
              <a:buSzPts val="2000"/>
              <a:buChar char="○"/>
            </a:pPr>
            <a:r>
              <a:rPr lang="en-CA" sz="2000"/>
              <a:t>Algoma Workforce Investment Corporation </a:t>
            </a:r>
            <a:endParaRPr sz="2000"/>
          </a:p>
          <a:p>
            <a:pPr indent="-355600" lvl="1" marL="914400" marR="0" rtl="0" algn="l">
              <a:lnSpc>
                <a:spcPct val="115000"/>
              </a:lnSpc>
              <a:spcBef>
                <a:spcPts val="0"/>
              </a:spcBef>
              <a:spcAft>
                <a:spcPts val="0"/>
              </a:spcAft>
              <a:buSzPts val="2000"/>
              <a:buChar char="○"/>
            </a:pPr>
            <a:r>
              <a:rPr lang="en-CA" sz="2000"/>
              <a:t>Millworks Centre for </a:t>
            </a:r>
            <a:r>
              <a:rPr lang="en-CA" sz="2000"/>
              <a:t>Entrepreneurship</a:t>
            </a:r>
            <a:r>
              <a:rPr lang="en-CA" sz="2000"/>
              <a:t>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type="title"/>
          </p:nvPr>
        </p:nvSpPr>
        <p:spPr>
          <a:xfrm>
            <a:off x="819150" y="540800"/>
            <a:ext cx="7505700" cy="15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Alignment with the Township of Plummer </a:t>
            </a:r>
            <a:r>
              <a:rPr lang="en-CA"/>
              <a:t>Additional</a:t>
            </a:r>
            <a:r>
              <a:rPr lang="en-CA"/>
              <a:t> </a:t>
            </a:r>
            <a:r>
              <a:rPr lang="en-CA"/>
              <a:t>Strategic</a:t>
            </a:r>
            <a:r>
              <a:rPr lang="en-CA"/>
              <a:t> Economic Development Goals (2012) </a:t>
            </a:r>
            <a:endParaRPr/>
          </a:p>
        </p:txBody>
      </p:sp>
      <p:sp>
        <p:nvSpPr>
          <p:cNvPr id="178" name="Google Shape;178;p21"/>
          <p:cNvSpPr txBox="1"/>
          <p:nvPr>
            <p:ph idx="1" type="body"/>
          </p:nvPr>
        </p:nvSpPr>
        <p:spPr>
          <a:xfrm>
            <a:off x="819150" y="2081600"/>
            <a:ext cx="7505700" cy="26187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CA" sz="2000"/>
              <a:t>Better positioning the tourism sector (consider removing)</a:t>
            </a:r>
            <a:endParaRPr sz="2000"/>
          </a:p>
          <a:p>
            <a:pPr indent="-342900" lvl="0" marL="457200" rtl="0" algn="l">
              <a:lnSpc>
                <a:spcPct val="100000"/>
              </a:lnSpc>
              <a:spcBef>
                <a:spcPts val="0"/>
              </a:spcBef>
              <a:spcAft>
                <a:spcPts val="0"/>
              </a:spcAft>
              <a:buSzPts val="1800"/>
              <a:buChar char="●"/>
            </a:pPr>
            <a:r>
              <a:rPr lang="en-CA" sz="2000"/>
              <a:t>Better positioning the agriculture sector</a:t>
            </a:r>
            <a:endParaRPr sz="2000"/>
          </a:p>
          <a:p>
            <a:pPr indent="-355600" lvl="0" marL="457200" rtl="0" algn="l">
              <a:lnSpc>
                <a:spcPct val="100000"/>
              </a:lnSpc>
              <a:spcBef>
                <a:spcPts val="0"/>
              </a:spcBef>
              <a:spcAft>
                <a:spcPts val="0"/>
              </a:spcAft>
              <a:buSzPts val="2000"/>
              <a:buChar char="●"/>
            </a:pPr>
            <a:r>
              <a:rPr lang="en-CA" sz="2000"/>
              <a:t>Investment readiness </a:t>
            </a:r>
            <a:endParaRPr sz="2000"/>
          </a:p>
          <a:p>
            <a:pPr indent="-355600" lvl="0" marL="457200" rtl="0" algn="l">
              <a:lnSpc>
                <a:spcPct val="100000"/>
              </a:lnSpc>
              <a:spcBef>
                <a:spcPts val="0"/>
              </a:spcBef>
              <a:spcAft>
                <a:spcPts val="0"/>
              </a:spcAft>
              <a:buSzPts val="2000"/>
              <a:buChar char="●"/>
            </a:pPr>
            <a:r>
              <a:rPr lang="en-CA" sz="2000"/>
              <a:t>Broadband internet </a:t>
            </a:r>
            <a:r>
              <a:rPr lang="en-CA" sz="2000"/>
              <a:t>infrastructure</a:t>
            </a:r>
            <a:endParaRPr sz="2000"/>
          </a:p>
          <a:p>
            <a:pPr indent="-355600" lvl="0" marL="457200" rtl="0" algn="l">
              <a:lnSpc>
                <a:spcPct val="100000"/>
              </a:lnSpc>
              <a:spcBef>
                <a:spcPts val="0"/>
              </a:spcBef>
              <a:spcAft>
                <a:spcPts val="0"/>
              </a:spcAft>
              <a:buSzPts val="2000"/>
              <a:buChar char="●"/>
            </a:pPr>
            <a:r>
              <a:rPr lang="en-CA" sz="2000"/>
              <a:t>Achieving efficiency through carrying out economic development projects as a region </a:t>
            </a:r>
            <a:endParaRPr sz="2000"/>
          </a:p>
          <a:p>
            <a:pPr indent="0" lvl="0" marL="457200" rtl="0" algn="l">
              <a:lnSpc>
                <a:spcPct val="100000"/>
              </a:lnSpc>
              <a:spcBef>
                <a:spcPts val="0"/>
              </a:spcBef>
              <a:spcAft>
                <a:spcPts val="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